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32918400"/>
  <p:notesSz cx="6858000" cy="9144000"/>
  <p:defaultTextStyle>
    <a:defPPr>
      <a:defRPr lang="en-US"/>
    </a:defPPr>
    <a:lvl1pPr marL="0" algn="l" defTabSz="4807092" rtl="0" eaLnBrk="1" latinLnBrk="0" hangingPunct="1">
      <a:defRPr sz="9500" kern="1200">
        <a:solidFill>
          <a:schemeClr val="tx1"/>
        </a:solidFill>
        <a:latin typeface="+mn-lt"/>
        <a:ea typeface="+mn-ea"/>
        <a:cs typeface="+mn-cs"/>
      </a:defRPr>
    </a:lvl1pPr>
    <a:lvl2pPr marL="2403546" algn="l" defTabSz="4807092" rtl="0" eaLnBrk="1" latinLnBrk="0" hangingPunct="1">
      <a:defRPr sz="9500" kern="1200">
        <a:solidFill>
          <a:schemeClr val="tx1"/>
        </a:solidFill>
        <a:latin typeface="+mn-lt"/>
        <a:ea typeface="+mn-ea"/>
        <a:cs typeface="+mn-cs"/>
      </a:defRPr>
    </a:lvl2pPr>
    <a:lvl3pPr marL="4807092" algn="l" defTabSz="4807092" rtl="0" eaLnBrk="1" latinLnBrk="0" hangingPunct="1">
      <a:defRPr sz="9500" kern="1200">
        <a:solidFill>
          <a:schemeClr val="tx1"/>
        </a:solidFill>
        <a:latin typeface="+mn-lt"/>
        <a:ea typeface="+mn-ea"/>
        <a:cs typeface="+mn-cs"/>
      </a:defRPr>
    </a:lvl3pPr>
    <a:lvl4pPr marL="7210638" algn="l" defTabSz="4807092" rtl="0" eaLnBrk="1" latinLnBrk="0" hangingPunct="1">
      <a:defRPr sz="9500" kern="1200">
        <a:solidFill>
          <a:schemeClr val="tx1"/>
        </a:solidFill>
        <a:latin typeface="+mn-lt"/>
        <a:ea typeface="+mn-ea"/>
        <a:cs typeface="+mn-cs"/>
      </a:defRPr>
    </a:lvl4pPr>
    <a:lvl5pPr marL="9614184" algn="l" defTabSz="4807092" rtl="0" eaLnBrk="1" latinLnBrk="0" hangingPunct="1">
      <a:defRPr sz="9500" kern="1200">
        <a:solidFill>
          <a:schemeClr val="tx1"/>
        </a:solidFill>
        <a:latin typeface="+mn-lt"/>
        <a:ea typeface="+mn-ea"/>
        <a:cs typeface="+mn-cs"/>
      </a:defRPr>
    </a:lvl5pPr>
    <a:lvl6pPr marL="12017731" algn="l" defTabSz="4807092" rtl="0" eaLnBrk="1" latinLnBrk="0" hangingPunct="1">
      <a:defRPr sz="9500" kern="1200">
        <a:solidFill>
          <a:schemeClr val="tx1"/>
        </a:solidFill>
        <a:latin typeface="+mn-lt"/>
        <a:ea typeface="+mn-ea"/>
        <a:cs typeface="+mn-cs"/>
      </a:defRPr>
    </a:lvl6pPr>
    <a:lvl7pPr marL="14421277" algn="l" defTabSz="4807092" rtl="0" eaLnBrk="1" latinLnBrk="0" hangingPunct="1">
      <a:defRPr sz="9500" kern="1200">
        <a:solidFill>
          <a:schemeClr val="tx1"/>
        </a:solidFill>
        <a:latin typeface="+mn-lt"/>
        <a:ea typeface="+mn-ea"/>
        <a:cs typeface="+mn-cs"/>
      </a:defRPr>
    </a:lvl7pPr>
    <a:lvl8pPr marL="16824823" algn="l" defTabSz="4807092" rtl="0" eaLnBrk="1" latinLnBrk="0" hangingPunct="1">
      <a:defRPr sz="9500" kern="1200">
        <a:solidFill>
          <a:schemeClr val="tx1"/>
        </a:solidFill>
        <a:latin typeface="+mn-lt"/>
        <a:ea typeface="+mn-ea"/>
        <a:cs typeface="+mn-cs"/>
      </a:defRPr>
    </a:lvl8pPr>
    <a:lvl9pPr marL="19228369" algn="l" defTabSz="4807092" rtl="0" eaLnBrk="1" latinLnBrk="0" hangingPunct="1">
      <a:defRPr sz="9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7619" autoAdjust="0"/>
  </p:normalViewPr>
  <p:slideViewPr>
    <p:cSldViewPr>
      <p:cViewPr>
        <p:scale>
          <a:sx n="30" d="100"/>
          <a:sy n="30" d="100"/>
        </p:scale>
        <p:origin x="2346" y="312"/>
      </p:cViewPr>
      <p:guideLst>
        <p:guide orient="horz" pos="10368"/>
        <p:guide pos="1612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8A0A4A-D121-4756-8935-896C39F2C5C1}" type="datetimeFigureOut">
              <a:rPr lang="en-US" smtClean="0"/>
              <a:pPr/>
              <a:t>5/17/2012</a:t>
            </a:fld>
            <a:endParaRPr lang="en-US"/>
          </a:p>
        </p:txBody>
      </p:sp>
      <p:sp>
        <p:nvSpPr>
          <p:cNvPr id="4" name="Slide Image Placeholder 3"/>
          <p:cNvSpPr>
            <a:spLocks noGrp="1" noRot="1" noChangeAspect="1"/>
          </p:cNvSpPr>
          <p:nvPr>
            <p:ph type="sldImg" idx="2"/>
          </p:nvPr>
        </p:nvSpPr>
        <p:spPr>
          <a:xfrm>
            <a:off x="762000" y="685800"/>
            <a:ext cx="5334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021F9B-3BC9-4EE3-A4E9-3C95A46CEE7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021F9B-3BC9-4EE3-A4E9-3C95A46CEE7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0226042"/>
            <a:ext cx="4352544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18653760"/>
            <a:ext cx="35844480" cy="8412480"/>
          </a:xfrm>
        </p:spPr>
        <p:txBody>
          <a:bodyPr/>
          <a:lstStyle>
            <a:lvl1pPr marL="0" indent="0" algn="ctr">
              <a:buNone/>
              <a:defRPr>
                <a:solidFill>
                  <a:schemeClr val="tx1">
                    <a:tint val="75000"/>
                  </a:schemeClr>
                </a:solidFill>
              </a:defRPr>
            </a:lvl1pPr>
            <a:lvl2pPr marL="2403546" indent="0" algn="ctr">
              <a:buNone/>
              <a:defRPr>
                <a:solidFill>
                  <a:schemeClr val="tx1">
                    <a:tint val="75000"/>
                  </a:schemeClr>
                </a:solidFill>
              </a:defRPr>
            </a:lvl2pPr>
            <a:lvl3pPr marL="4807092" indent="0" algn="ctr">
              <a:buNone/>
              <a:defRPr>
                <a:solidFill>
                  <a:schemeClr val="tx1">
                    <a:tint val="75000"/>
                  </a:schemeClr>
                </a:solidFill>
              </a:defRPr>
            </a:lvl3pPr>
            <a:lvl4pPr marL="7210638" indent="0" algn="ctr">
              <a:buNone/>
              <a:defRPr>
                <a:solidFill>
                  <a:schemeClr val="tx1">
                    <a:tint val="75000"/>
                  </a:schemeClr>
                </a:solidFill>
              </a:defRPr>
            </a:lvl4pPr>
            <a:lvl5pPr marL="9614184" indent="0" algn="ctr">
              <a:buNone/>
              <a:defRPr>
                <a:solidFill>
                  <a:schemeClr val="tx1">
                    <a:tint val="75000"/>
                  </a:schemeClr>
                </a:solidFill>
              </a:defRPr>
            </a:lvl5pPr>
            <a:lvl6pPr marL="12017731" indent="0" algn="ctr">
              <a:buNone/>
              <a:defRPr>
                <a:solidFill>
                  <a:schemeClr val="tx1">
                    <a:tint val="75000"/>
                  </a:schemeClr>
                </a:solidFill>
              </a:defRPr>
            </a:lvl6pPr>
            <a:lvl7pPr marL="14421277" indent="0" algn="ctr">
              <a:buNone/>
              <a:defRPr>
                <a:solidFill>
                  <a:schemeClr val="tx1">
                    <a:tint val="75000"/>
                  </a:schemeClr>
                </a:solidFill>
              </a:defRPr>
            </a:lvl7pPr>
            <a:lvl8pPr marL="16824823" indent="0" algn="ctr">
              <a:buNone/>
              <a:defRPr>
                <a:solidFill>
                  <a:schemeClr val="tx1">
                    <a:tint val="75000"/>
                  </a:schemeClr>
                </a:solidFill>
              </a:defRPr>
            </a:lvl8pPr>
            <a:lvl9pPr marL="1922836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01F027-A69E-4D70-BFF1-E26414F96466}"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01F027-A69E-4D70-BFF1-E26414F96466}"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318265"/>
            <a:ext cx="1152144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320" y="1318265"/>
            <a:ext cx="3371088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01F027-A69E-4D70-BFF1-E26414F96466}"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01F027-A69E-4D70-BFF1-E26414F96466}"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122"/>
            <a:ext cx="43525440" cy="6537960"/>
          </a:xfrm>
        </p:spPr>
        <p:txBody>
          <a:bodyPr anchor="t"/>
          <a:lstStyle>
            <a:lvl1pPr algn="l">
              <a:defRPr sz="21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225"/>
            <a:ext cx="43525440" cy="7200898"/>
          </a:xfrm>
        </p:spPr>
        <p:txBody>
          <a:bodyPr anchor="b"/>
          <a:lstStyle>
            <a:lvl1pPr marL="0" indent="0">
              <a:buNone/>
              <a:defRPr sz="10500">
                <a:solidFill>
                  <a:schemeClr val="tx1">
                    <a:tint val="75000"/>
                  </a:schemeClr>
                </a:solidFill>
              </a:defRPr>
            </a:lvl1pPr>
            <a:lvl2pPr marL="2403546" indent="0">
              <a:buNone/>
              <a:defRPr sz="9500">
                <a:solidFill>
                  <a:schemeClr val="tx1">
                    <a:tint val="75000"/>
                  </a:schemeClr>
                </a:solidFill>
              </a:defRPr>
            </a:lvl2pPr>
            <a:lvl3pPr marL="4807092" indent="0">
              <a:buNone/>
              <a:defRPr sz="8400">
                <a:solidFill>
                  <a:schemeClr val="tx1">
                    <a:tint val="75000"/>
                  </a:schemeClr>
                </a:solidFill>
              </a:defRPr>
            </a:lvl3pPr>
            <a:lvl4pPr marL="7210638" indent="0">
              <a:buNone/>
              <a:defRPr sz="7400">
                <a:solidFill>
                  <a:schemeClr val="tx1">
                    <a:tint val="75000"/>
                  </a:schemeClr>
                </a:solidFill>
              </a:defRPr>
            </a:lvl4pPr>
            <a:lvl5pPr marL="9614184" indent="0">
              <a:buNone/>
              <a:defRPr sz="7400">
                <a:solidFill>
                  <a:schemeClr val="tx1">
                    <a:tint val="75000"/>
                  </a:schemeClr>
                </a:solidFill>
              </a:defRPr>
            </a:lvl5pPr>
            <a:lvl6pPr marL="12017731" indent="0">
              <a:buNone/>
              <a:defRPr sz="7400">
                <a:solidFill>
                  <a:schemeClr val="tx1">
                    <a:tint val="75000"/>
                  </a:schemeClr>
                </a:solidFill>
              </a:defRPr>
            </a:lvl6pPr>
            <a:lvl7pPr marL="14421277" indent="0">
              <a:buNone/>
              <a:defRPr sz="7400">
                <a:solidFill>
                  <a:schemeClr val="tx1">
                    <a:tint val="75000"/>
                  </a:schemeClr>
                </a:solidFill>
              </a:defRPr>
            </a:lvl7pPr>
            <a:lvl8pPr marL="16824823" indent="0">
              <a:buNone/>
              <a:defRPr sz="7400">
                <a:solidFill>
                  <a:schemeClr val="tx1">
                    <a:tint val="75000"/>
                  </a:schemeClr>
                </a:solidFill>
              </a:defRPr>
            </a:lvl8pPr>
            <a:lvl9pPr marL="19228369" indent="0">
              <a:buNone/>
              <a:defRPr sz="7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01F027-A69E-4D70-BFF1-E26414F96466}"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320" y="7680963"/>
            <a:ext cx="22616160" cy="2172462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029920" y="7680963"/>
            <a:ext cx="22616160" cy="2172462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01F027-A69E-4D70-BFF1-E26414F96466}" type="datetimeFigureOut">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0" y="7368542"/>
            <a:ext cx="22625053" cy="3070858"/>
          </a:xfrm>
        </p:spPr>
        <p:txBody>
          <a:bodyPr anchor="b"/>
          <a:lstStyle>
            <a:lvl1pPr marL="0" indent="0">
              <a:buNone/>
              <a:defRPr sz="12600" b="1"/>
            </a:lvl1pPr>
            <a:lvl2pPr marL="2403546" indent="0">
              <a:buNone/>
              <a:defRPr sz="10500" b="1"/>
            </a:lvl2pPr>
            <a:lvl3pPr marL="4807092" indent="0">
              <a:buNone/>
              <a:defRPr sz="9500" b="1"/>
            </a:lvl3pPr>
            <a:lvl4pPr marL="7210638" indent="0">
              <a:buNone/>
              <a:defRPr sz="8400" b="1"/>
            </a:lvl4pPr>
            <a:lvl5pPr marL="9614184" indent="0">
              <a:buNone/>
              <a:defRPr sz="8400" b="1"/>
            </a:lvl5pPr>
            <a:lvl6pPr marL="12017731" indent="0">
              <a:buNone/>
              <a:defRPr sz="8400" b="1"/>
            </a:lvl6pPr>
            <a:lvl7pPr marL="14421277" indent="0">
              <a:buNone/>
              <a:defRPr sz="8400" b="1"/>
            </a:lvl7pPr>
            <a:lvl8pPr marL="16824823" indent="0">
              <a:buNone/>
              <a:defRPr sz="8400" b="1"/>
            </a:lvl8pPr>
            <a:lvl9pPr marL="19228369"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2560320" y="10439400"/>
            <a:ext cx="22625053" cy="1896618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3" y="7368542"/>
            <a:ext cx="22633940" cy="3070858"/>
          </a:xfrm>
        </p:spPr>
        <p:txBody>
          <a:bodyPr anchor="b"/>
          <a:lstStyle>
            <a:lvl1pPr marL="0" indent="0">
              <a:buNone/>
              <a:defRPr sz="12600" b="1"/>
            </a:lvl1pPr>
            <a:lvl2pPr marL="2403546" indent="0">
              <a:buNone/>
              <a:defRPr sz="10500" b="1"/>
            </a:lvl2pPr>
            <a:lvl3pPr marL="4807092" indent="0">
              <a:buNone/>
              <a:defRPr sz="9500" b="1"/>
            </a:lvl3pPr>
            <a:lvl4pPr marL="7210638" indent="0">
              <a:buNone/>
              <a:defRPr sz="8400" b="1"/>
            </a:lvl4pPr>
            <a:lvl5pPr marL="9614184" indent="0">
              <a:buNone/>
              <a:defRPr sz="8400" b="1"/>
            </a:lvl5pPr>
            <a:lvl6pPr marL="12017731" indent="0">
              <a:buNone/>
              <a:defRPr sz="8400" b="1"/>
            </a:lvl6pPr>
            <a:lvl7pPr marL="14421277" indent="0">
              <a:buNone/>
              <a:defRPr sz="8400" b="1"/>
            </a:lvl7pPr>
            <a:lvl8pPr marL="16824823" indent="0">
              <a:buNone/>
              <a:defRPr sz="8400" b="1"/>
            </a:lvl8pPr>
            <a:lvl9pPr marL="19228369"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26012143" y="10439400"/>
            <a:ext cx="22633940" cy="1896618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01F027-A69E-4D70-BFF1-E26414F96466}" type="datetimeFigureOut">
              <a:rPr lang="en-US" smtClean="0"/>
              <a:pPr/>
              <a:t>5/17/2012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01F027-A69E-4D70-BFF1-E26414F96466}" type="datetimeFigureOut">
              <a:rPr lang="en-US" smtClean="0"/>
              <a:pPr/>
              <a:t>5/17/2012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01F027-A69E-4D70-BFF1-E26414F96466}" type="datetimeFigureOut">
              <a:rPr lang="en-US" smtClean="0"/>
              <a:pPr/>
              <a:t>5/17/2012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3" y="1310640"/>
            <a:ext cx="16846553" cy="5577840"/>
          </a:xfrm>
        </p:spPr>
        <p:txBody>
          <a:bodyPr anchor="b"/>
          <a:lstStyle>
            <a:lvl1pPr algn="l">
              <a:defRPr sz="10500" b="1"/>
            </a:lvl1pPr>
          </a:lstStyle>
          <a:p>
            <a:r>
              <a:rPr lang="en-US" smtClean="0"/>
              <a:t>Click to edit Master title style</a:t>
            </a:r>
            <a:endParaRPr lang="en-US"/>
          </a:p>
        </p:txBody>
      </p:sp>
      <p:sp>
        <p:nvSpPr>
          <p:cNvPr id="3" name="Content Placeholder 2"/>
          <p:cNvSpPr>
            <a:spLocks noGrp="1"/>
          </p:cNvSpPr>
          <p:nvPr>
            <p:ph idx="1"/>
          </p:nvPr>
        </p:nvSpPr>
        <p:spPr>
          <a:xfrm>
            <a:off x="20020280" y="1310643"/>
            <a:ext cx="28625800" cy="28094942"/>
          </a:xfrm>
        </p:spPr>
        <p:txBody>
          <a:bodyPr/>
          <a:lstStyle>
            <a:lvl1pPr>
              <a:defRPr sz="16800"/>
            </a:lvl1pPr>
            <a:lvl2pPr>
              <a:defRPr sz="14700"/>
            </a:lvl2pPr>
            <a:lvl3pPr>
              <a:defRPr sz="12600"/>
            </a:lvl3pPr>
            <a:lvl4pPr>
              <a:defRPr sz="10500"/>
            </a:lvl4pPr>
            <a:lvl5pPr>
              <a:defRPr sz="10500"/>
            </a:lvl5pPr>
            <a:lvl6pPr>
              <a:defRPr sz="10500"/>
            </a:lvl6pPr>
            <a:lvl7pPr>
              <a:defRPr sz="10500"/>
            </a:lvl7pPr>
            <a:lvl8pPr>
              <a:defRPr sz="10500"/>
            </a:lvl8pPr>
            <a:lvl9pPr>
              <a:defRPr sz="10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3" y="6888483"/>
            <a:ext cx="16846553" cy="22517102"/>
          </a:xfrm>
        </p:spPr>
        <p:txBody>
          <a:bodyPr/>
          <a:lstStyle>
            <a:lvl1pPr marL="0" indent="0">
              <a:buNone/>
              <a:defRPr sz="7400"/>
            </a:lvl1pPr>
            <a:lvl2pPr marL="2403546" indent="0">
              <a:buNone/>
              <a:defRPr sz="6300"/>
            </a:lvl2pPr>
            <a:lvl3pPr marL="4807092" indent="0">
              <a:buNone/>
              <a:defRPr sz="5300"/>
            </a:lvl3pPr>
            <a:lvl4pPr marL="7210638" indent="0">
              <a:buNone/>
              <a:defRPr sz="4700"/>
            </a:lvl4pPr>
            <a:lvl5pPr marL="9614184" indent="0">
              <a:buNone/>
              <a:defRPr sz="4700"/>
            </a:lvl5pPr>
            <a:lvl6pPr marL="12017731" indent="0">
              <a:buNone/>
              <a:defRPr sz="4700"/>
            </a:lvl6pPr>
            <a:lvl7pPr marL="14421277" indent="0">
              <a:buNone/>
              <a:defRPr sz="4700"/>
            </a:lvl7pPr>
            <a:lvl8pPr marL="16824823" indent="0">
              <a:buNone/>
              <a:defRPr sz="4700"/>
            </a:lvl8pPr>
            <a:lvl9pPr marL="19228369" indent="0">
              <a:buNone/>
              <a:defRPr sz="4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01F027-A69E-4D70-BFF1-E26414F96466}" type="datetimeFigureOut">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3042880"/>
            <a:ext cx="30723840" cy="2720342"/>
          </a:xfrm>
        </p:spPr>
        <p:txBody>
          <a:bodyPr anchor="b"/>
          <a:lstStyle>
            <a:lvl1pPr algn="l">
              <a:defRPr sz="10500" b="1"/>
            </a:lvl1pPr>
          </a:lstStyle>
          <a:p>
            <a:r>
              <a:rPr lang="en-US" smtClean="0"/>
              <a:t>Click to edit Master title style</a:t>
            </a:r>
            <a:endParaRPr lang="en-US"/>
          </a:p>
        </p:txBody>
      </p:sp>
      <p:sp>
        <p:nvSpPr>
          <p:cNvPr id="3" name="Picture Placeholder 2"/>
          <p:cNvSpPr>
            <a:spLocks noGrp="1"/>
          </p:cNvSpPr>
          <p:nvPr>
            <p:ph type="pic" idx="1"/>
          </p:nvPr>
        </p:nvSpPr>
        <p:spPr>
          <a:xfrm>
            <a:off x="10036813" y="2941320"/>
            <a:ext cx="30723840" cy="19751040"/>
          </a:xfrm>
        </p:spPr>
        <p:txBody>
          <a:bodyPr/>
          <a:lstStyle>
            <a:lvl1pPr marL="0" indent="0">
              <a:buNone/>
              <a:defRPr sz="16800"/>
            </a:lvl1pPr>
            <a:lvl2pPr marL="2403546" indent="0">
              <a:buNone/>
              <a:defRPr sz="14700"/>
            </a:lvl2pPr>
            <a:lvl3pPr marL="4807092" indent="0">
              <a:buNone/>
              <a:defRPr sz="12600"/>
            </a:lvl3pPr>
            <a:lvl4pPr marL="7210638" indent="0">
              <a:buNone/>
              <a:defRPr sz="10500"/>
            </a:lvl4pPr>
            <a:lvl5pPr marL="9614184" indent="0">
              <a:buNone/>
              <a:defRPr sz="10500"/>
            </a:lvl5pPr>
            <a:lvl6pPr marL="12017731" indent="0">
              <a:buNone/>
              <a:defRPr sz="10500"/>
            </a:lvl6pPr>
            <a:lvl7pPr marL="14421277" indent="0">
              <a:buNone/>
              <a:defRPr sz="10500"/>
            </a:lvl7pPr>
            <a:lvl8pPr marL="16824823" indent="0">
              <a:buNone/>
              <a:defRPr sz="10500"/>
            </a:lvl8pPr>
            <a:lvl9pPr marL="19228369" indent="0">
              <a:buNone/>
              <a:defRPr sz="10500"/>
            </a:lvl9pPr>
          </a:lstStyle>
          <a:p>
            <a:endParaRPr lang="en-US"/>
          </a:p>
        </p:txBody>
      </p:sp>
      <p:sp>
        <p:nvSpPr>
          <p:cNvPr id="4" name="Text Placeholder 3"/>
          <p:cNvSpPr>
            <a:spLocks noGrp="1"/>
          </p:cNvSpPr>
          <p:nvPr>
            <p:ph type="body" sz="half" idx="2"/>
          </p:nvPr>
        </p:nvSpPr>
        <p:spPr>
          <a:xfrm>
            <a:off x="10036813" y="25763222"/>
            <a:ext cx="30723840" cy="3863338"/>
          </a:xfrm>
        </p:spPr>
        <p:txBody>
          <a:bodyPr/>
          <a:lstStyle>
            <a:lvl1pPr marL="0" indent="0">
              <a:buNone/>
              <a:defRPr sz="7400"/>
            </a:lvl1pPr>
            <a:lvl2pPr marL="2403546" indent="0">
              <a:buNone/>
              <a:defRPr sz="6300"/>
            </a:lvl2pPr>
            <a:lvl3pPr marL="4807092" indent="0">
              <a:buNone/>
              <a:defRPr sz="5300"/>
            </a:lvl3pPr>
            <a:lvl4pPr marL="7210638" indent="0">
              <a:buNone/>
              <a:defRPr sz="4700"/>
            </a:lvl4pPr>
            <a:lvl5pPr marL="9614184" indent="0">
              <a:buNone/>
              <a:defRPr sz="4700"/>
            </a:lvl5pPr>
            <a:lvl6pPr marL="12017731" indent="0">
              <a:buNone/>
              <a:defRPr sz="4700"/>
            </a:lvl6pPr>
            <a:lvl7pPr marL="14421277" indent="0">
              <a:buNone/>
              <a:defRPr sz="4700"/>
            </a:lvl7pPr>
            <a:lvl8pPr marL="16824823" indent="0">
              <a:buNone/>
              <a:defRPr sz="4700"/>
            </a:lvl8pPr>
            <a:lvl9pPr marL="19228369" indent="0">
              <a:buNone/>
              <a:defRPr sz="4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01F027-A69E-4D70-BFF1-E26414F96466}" type="datetimeFigureOut">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68840-DA30-4EBD-9C65-AEC9308D1C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318262"/>
            <a:ext cx="46085760" cy="5486400"/>
          </a:xfrm>
          <a:prstGeom prst="rect">
            <a:avLst/>
          </a:prstGeom>
        </p:spPr>
        <p:txBody>
          <a:bodyPr vert="horz" lIns="480709" tIns="240355" rIns="480709" bIns="24035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560320" y="7680963"/>
            <a:ext cx="46085760" cy="21724622"/>
          </a:xfrm>
          <a:prstGeom prst="rect">
            <a:avLst/>
          </a:prstGeom>
        </p:spPr>
        <p:txBody>
          <a:bodyPr vert="horz" lIns="480709" tIns="240355" rIns="480709" bIns="24035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560320" y="30510482"/>
            <a:ext cx="11948160" cy="1752600"/>
          </a:xfrm>
          <a:prstGeom prst="rect">
            <a:avLst/>
          </a:prstGeom>
        </p:spPr>
        <p:txBody>
          <a:bodyPr vert="horz" lIns="480709" tIns="240355" rIns="480709" bIns="240355" rtlCol="0" anchor="ctr"/>
          <a:lstStyle>
            <a:lvl1pPr algn="l">
              <a:defRPr sz="6300">
                <a:solidFill>
                  <a:schemeClr val="tx1">
                    <a:tint val="75000"/>
                  </a:schemeClr>
                </a:solidFill>
              </a:defRPr>
            </a:lvl1pPr>
          </a:lstStyle>
          <a:p>
            <a:fld id="{6D01F027-A69E-4D70-BFF1-E26414F96466}" type="datetimeFigureOut">
              <a:rPr lang="en-US" smtClean="0"/>
              <a:pPr/>
              <a:t>5/17/2012</a:t>
            </a:fld>
            <a:endParaRPr lang="en-US"/>
          </a:p>
        </p:txBody>
      </p:sp>
      <p:sp>
        <p:nvSpPr>
          <p:cNvPr id="5" name="Footer Placeholder 4"/>
          <p:cNvSpPr>
            <a:spLocks noGrp="1"/>
          </p:cNvSpPr>
          <p:nvPr>
            <p:ph type="ftr" sz="quarter" idx="3"/>
          </p:nvPr>
        </p:nvSpPr>
        <p:spPr>
          <a:xfrm>
            <a:off x="17495520" y="30510482"/>
            <a:ext cx="16215360" cy="1752600"/>
          </a:xfrm>
          <a:prstGeom prst="rect">
            <a:avLst/>
          </a:prstGeom>
        </p:spPr>
        <p:txBody>
          <a:bodyPr vert="horz" lIns="480709" tIns="240355" rIns="480709" bIns="240355" rtlCol="0" anchor="ctr"/>
          <a:lstStyle>
            <a:lvl1pPr algn="ctr">
              <a:defRPr sz="6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0510482"/>
            <a:ext cx="11948160" cy="1752600"/>
          </a:xfrm>
          <a:prstGeom prst="rect">
            <a:avLst/>
          </a:prstGeom>
        </p:spPr>
        <p:txBody>
          <a:bodyPr vert="horz" lIns="480709" tIns="240355" rIns="480709" bIns="240355" rtlCol="0" anchor="ctr"/>
          <a:lstStyle>
            <a:lvl1pPr algn="r">
              <a:defRPr sz="6300">
                <a:solidFill>
                  <a:schemeClr val="tx1">
                    <a:tint val="75000"/>
                  </a:schemeClr>
                </a:solidFill>
              </a:defRPr>
            </a:lvl1pPr>
          </a:lstStyle>
          <a:p>
            <a:fld id="{1EB68840-DA30-4EBD-9C65-AEC9308D1C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807092" rtl="0" eaLnBrk="1" latinLnBrk="0" hangingPunct="1">
        <a:spcBef>
          <a:spcPct val="0"/>
        </a:spcBef>
        <a:buNone/>
        <a:defRPr sz="23100" kern="1200">
          <a:solidFill>
            <a:schemeClr val="tx1"/>
          </a:solidFill>
          <a:latin typeface="+mj-lt"/>
          <a:ea typeface="+mj-ea"/>
          <a:cs typeface="+mj-cs"/>
        </a:defRPr>
      </a:lvl1pPr>
    </p:titleStyle>
    <p:bodyStyle>
      <a:lvl1pPr marL="1802660" indent="-1802660" algn="l" defTabSz="4807092" rtl="0" eaLnBrk="1" latinLnBrk="0" hangingPunct="1">
        <a:spcBef>
          <a:spcPct val="20000"/>
        </a:spcBef>
        <a:buFont typeface="Arial" pitchFamily="34" charset="0"/>
        <a:buChar char="•"/>
        <a:defRPr sz="16800" kern="1200">
          <a:solidFill>
            <a:schemeClr val="tx1"/>
          </a:solidFill>
          <a:latin typeface="+mn-lt"/>
          <a:ea typeface="+mn-ea"/>
          <a:cs typeface="+mn-cs"/>
        </a:defRPr>
      </a:lvl1pPr>
      <a:lvl2pPr marL="3905762" indent="-1502216" algn="l" defTabSz="4807092" rtl="0" eaLnBrk="1" latinLnBrk="0" hangingPunct="1">
        <a:spcBef>
          <a:spcPct val="20000"/>
        </a:spcBef>
        <a:buFont typeface="Arial" pitchFamily="34" charset="0"/>
        <a:buChar char="–"/>
        <a:defRPr sz="14700" kern="1200">
          <a:solidFill>
            <a:schemeClr val="tx1"/>
          </a:solidFill>
          <a:latin typeface="+mn-lt"/>
          <a:ea typeface="+mn-ea"/>
          <a:cs typeface="+mn-cs"/>
        </a:defRPr>
      </a:lvl2pPr>
      <a:lvl3pPr marL="6008865" indent="-1201773" algn="l" defTabSz="4807092" rtl="0" eaLnBrk="1" latinLnBrk="0" hangingPunct="1">
        <a:spcBef>
          <a:spcPct val="20000"/>
        </a:spcBef>
        <a:buFont typeface="Arial" pitchFamily="34" charset="0"/>
        <a:buChar char="•"/>
        <a:defRPr sz="12600" kern="1200">
          <a:solidFill>
            <a:schemeClr val="tx1"/>
          </a:solidFill>
          <a:latin typeface="+mn-lt"/>
          <a:ea typeface="+mn-ea"/>
          <a:cs typeface="+mn-cs"/>
        </a:defRPr>
      </a:lvl3pPr>
      <a:lvl4pPr marL="8412411"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4pPr>
      <a:lvl5pPr marL="10815958"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5pPr>
      <a:lvl6pPr marL="13219504"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6pPr>
      <a:lvl7pPr marL="15623050"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7pPr>
      <a:lvl8pPr marL="18026596"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8pPr>
      <a:lvl9pPr marL="20430142"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9pPr>
    </p:bodyStyle>
    <p:otherStyle>
      <a:defPPr>
        <a:defRPr lang="en-US"/>
      </a:defPPr>
      <a:lvl1pPr marL="0" algn="l" defTabSz="4807092" rtl="0" eaLnBrk="1" latinLnBrk="0" hangingPunct="1">
        <a:defRPr sz="9500" kern="1200">
          <a:solidFill>
            <a:schemeClr val="tx1"/>
          </a:solidFill>
          <a:latin typeface="+mn-lt"/>
          <a:ea typeface="+mn-ea"/>
          <a:cs typeface="+mn-cs"/>
        </a:defRPr>
      </a:lvl1pPr>
      <a:lvl2pPr marL="2403546" algn="l" defTabSz="4807092" rtl="0" eaLnBrk="1" latinLnBrk="0" hangingPunct="1">
        <a:defRPr sz="9500" kern="1200">
          <a:solidFill>
            <a:schemeClr val="tx1"/>
          </a:solidFill>
          <a:latin typeface="+mn-lt"/>
          <a:ea typeface="+mn-ea"/>
          <a:cs typeface="+mn-cs"/>
        </a:defRPr>
      </a:lvl2pPr>
      <a:lvl3pPr marL="4807092" algn="l" defTabSz="4807092" rtl="0" eaLnBrk="1" latinLnBrk="0" hangingPunct="1">
        <a:defRPr sz="9500" kern="1200">
          <a:solidFill>
            <a:schemeClr val="tx1"/>
          </a:solidFill>
          <a:latin typeface="+mn-lt"/>
          <a:ea typeface="+mn-ea"/>
          <a:cs typeface="+mn-cs"/>
        </a:defRPr>
      </a:lvl3pPr>
      <a:lvl4pPr marL="7210638" algn="l" defTabSz="4807092" rtl="0" eaLnBrk="1" latinLnBrk="0" hangingPunct="1">
        <a:defRPr sz="9500" kern="1200">
          <a:solidFill>
            <a:schemeClr val="tx1"/>
          </a:solidFill>
          <a:latin typeface="+mn-lt"/>
          <a:ea typeface="+mn-ea"/>
          <a:cs typeface="+mn-cs"/>
        </a:defRPr>
      </a:lvl4pPr>
      <a:lvl5pPr marL="9614184" algn="l" defTabSz="4807092" rtl="0" eaLnBrk="1" latinLnBrk="0" hangingPunct="1">
        <a:defRPr sz="9500" kern="1200">
          <a:solidFill>
            <a:schemeClr val="tx1"/>
          </a:solidFill>
          <a:latin typeface="+mn-lt"/>
          <a:ea typeface="+mn-ea"/>
          <a:cs typeface="+mn-cs"/>
        </a:defRPr>
      </a:lvl5pPr>
      <a:lvl6pPr marL="12017731" algn="l" defTabSz="4807092" rtl="0" eaLnBrk="1" latinLnBrk="0" hangingPunct="1">
        <a:defRPr sz="9500" kern="1200">
          <a:solidFill>
            <a:schemeClr val="tx1"/>
          </a:solidFill>
          <a:latin typeface="+mn-lt"/>
          <a:ea typeface="+mn-ea"/>
          <a:cs typeface="+mn-cs"/>
        </a:defRPr>
      </a:lvl6pPr>
      <a:lvl7pPr marL="14421277" algn="l" defTabSz="4807092" rtl="0" eaLnBrk="1" latinLnBrk="0" hangingPunct="1">
        <a:defRPr sz="9500" kern="1200">
          <a:solidFill>
            <a:schemeClr val="tx1"/>
          </a:solidFill>
          <a:latin typeface="+mn-lt"/>
          <a:ea typeface="+mn-ea"/>
          <a:cs typeface="+mn-cs"/>
        </a:defRPr>
      </a:lvl7pPr>
      <a:lvl8pPr marL="16824823" algn="l" defTabSz="4807092" rtl="0" eaLnBrk="1" latinLnBrk="0" hangingPunct="1">
        <a:defRPr sz="9500" kern="1200">
          <a:solidFill>
            <a:schemeClr val="tx1"/>
          </a:solidFill>
          <a:latin typeface="+mn-lt"/>
          <a:ea typeface="+mn-ea"/>
          <a:cs typeface="+mn-cs"/>
        </a:defRPr>
      </a:lvl8pPr>
      <a:lvl9pPr marL="19228369" algn="l" defTabSz="4807092" rtl="0" eaLnBrk="1" latinLnBrk="0" hangingPunct="1">
        <a:defRPr sz="9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1.jpeg"/><Relationship Id="rId7"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gif"/><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C:\Documents and Settings\Eric_Smith\Local Settings\Temporary Internet Files\Content.IE5\EIDJ336Z\MP900448615[1].jpg"/>
          <p:cNvPicPr>
            <a:picLocks noChangeAspect="1" noChangeArrowheads="1"/>
          </p:cNvPicPr>
          <p:nvPr/>
        </p:nvPicPr>
        <p:blipFill>
          <a:blip r:embed="rId3" cstate="print">
            <a:lum bright="21000" contrast="-15000"/>
          </a:blip>
          <a:srcRect/>
          <a:stretch>
            <a:fillRect/>
          </a:stretch>
        </p:blipFill>
        <p:spPr bwMode="auto">
          <a:xfrm>
            <a:off x="0" y="0"/>
            <a:ext cx="51206400" cy="32918400"/>
          </a:xfrm>
          <a:prstGeom prst="rect">
            <a:avLst/>
          </a:prstGeom>
          <a:solidFill>
            <a:schemeClr val="bg1"/>
          </a:solidFill>
        </p:spPr>
      </p:pic>
      <p:sp>
        <p:nvSpPr>
          <p:cNvPr id="59" name="Rectangle 58"/>
          <p:cNvSpPr/>
          <p:nvPr/>
        </p:nvSpPr>
        <p:spPr>
          <a:xfrm>
            <a:off x="30937200" y="11125200"/>
            <a:ext cx="19278600" cy="1303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26517600" y="8001000"/>
            <a:ext cx="23698200" cy="3124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10-Point Star 54"/>
          <p:cNvSpPr/>
          <p:nvPr/>
        </p:nvSpPr>
        <p:spPr>
          <a:xfrm>
            <a:off x="20878800" y="13106400"/>
            <a:ext cx="9448800" cy="10591800"/>
          </a:xfrm>
          <a:prstGeom prst="star10">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26517600" y="25603200"/>
            <a:ext cx="23774400" cy="6400800"/>
          </a:xfrm>
          <a:prstGeom prst="rect">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914400" y="25603200"/>
            <a:ext cx="23774400" cy="6400800"/>
          </a:xfrm>
          <a:prstGeom prst="rect">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914400" y="13258800"/>
            <a:ext cx="19278600" cy="10972800"/>
          </a:xfrm>
          <a:prstGeom prst="rect">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26517600" y="2971800"/>
            <a:ext cx="23774400" cy="3505200"/>
          </a:xfrm>
          <a:prstGeom prst="rect">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914400" y="2971800"/>
            <a:ext cx="23774400" cy="8915400"/>
          </a:xfrm>
          <a:prstGeom prst="rect">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7" descr="Home%20GX%20wntr"/>
          <p:cNvPicPr>
            <a:picLocks noChangeAspect="1" noChangeArrowheads="1"/>
          </p:cNvPicPr>
          <p:nvPr/>
        </p:nvPicPr>
        <p:blipFill>
          <a:blip r:embed="rId4" cstate="print"/>
          <a:srcRect/>
          <a:stretch>
            <a:fillRect/>
          </a:stretch>
        </p:blipFill>
        <p:spPr bwMode="auto">
          <a:xfrm>
            <a:off x="14554200" y="6400800"/>
            <a:ext cx="9827486" cy="5314908"/>
          </a:xfrm>
          <a:prstGeom prst="rect">
            <a:avLst/>
          </a:prstGeom>
          <a:noFill/>
          <a:ln w="9525">
            <a:noFill/>
            <a:miter lim="800000"/>
            <a:headEnd/>
            <a:tailEnd/>
          </a:ln>
        </p:spPr>
      </p:pic>
      <p:pic>
        <p:nvPicPr>
          <p:cNvPr id="11" name="Picture 3" descr="Home%20GX%20smmr"/>
          <p:cNvPicPr>
            <a:picLocks noChangeAspect="1" noChangeArrowheads="1"/>
          </p:cNvPicPr>
          <p:nvPr/>
        </p:nvPicPr>
        <p:blipFill>
          <a:blip r:embed="rId5" cstate="print"/>
          <a:srcRect/>
          <a:stretch>
            <a:fillRect/>
          </a:stretch>
        </p:blipFill>
        <p:spPr bwMode="auto">
          <a:xfrm>
            <a:off x="3657600" y="6400800"/>
            <a:ext cx="9710500" cy="5369126"/>
          </a:xfrm>
          <a:prstGeom prst="rect">
            <a:avLst/>
          </a:prstGeom>
          <a:noFill/>
          <a:ln w="9525">
            <a:noFill/>
            <a:miter lim="800000"/>
            <a:headEnd/>
            <a:tailEnd/>
          </a:ln>
        </p:spPr>
      </p:pic>
      <p:sp>
        <p:nvSpPr>
          <p:cNvPr id="6" name="TextBox 5"/>
          <p:cNvSpPr txBox="1"/>
          <p:nvPr/>
        </p:nvSpPr>
        <p:spPr>
          <a:xfrm>
            <a:off x="0" y="914400"/>
            <a:ext cx="51206400" cy="1554272"/>
          </a:xfrm>
          <a:prstGeom prst="rect">
            <a:avLst/>
          </a:prstGeom>
          <a:noFill/>
        </p:spPr>
        <p:txBody>
          <a:bodyPr wrap="square" rtlCol="0">
            <a:spAutoFit/>
          </a:bodyPr>
          <a:lstStyle/>
          <a:p>
            <a:pPr algn="ctr"/>
            <a:r>
              <a:rPr lang="en-US" b="1" u="sng" dirty="0" smtClean="0">
                <a:solidFill>
                  <a:srgbClr val="FFFF00"/>
                </a:solidFill>
                <a:effectLst>
                  <a:outerShdw blurRad="38100" dist="38100" dir="2700000" algn="tl">
                    <a:srgbClr val="000000">
                      <a:alpha val="43137"/>
                    </a:srgbClr>
                  </a:outerShdw>
                </a:effectLst>
              </a:rPr>
              <a:t>GEOTHERMAL WELLS</a:t>
            </a:r>
            <a:endParaRPr lang="en-US" b="1" u="sng" dirty="0">
              <a:solidFill>
                <a:srgbClr val="FFFF00"/>
              </a:solidFill>
              <a:effectLst>
                <a:outerShdw blurRad="38100" dist="38100" dir="2700000" algn="tl">
                  <a:srgbClr val="000000">
                    <a:alpha val="43137"/>
                  </a:srgbClr>
                </a:outerShdw>
              </a:effectLst>
            </a:endParaRPr>
          </a:p>
        </p:txBody>
      </p:sp>
      <p:sp>
        <p:nvSpPr>
          <p:cNvPr id="63" name="TextBox 62"/>
          <p:cNvSpPr txBox="1"/>
          <p:nvPr/>
        </p:nvSpPr>
        <p:spPr>
          <a:xfrm>
            <a:off x="1219200" y="3048000"/>
            <a:ext cx="23164800" cy="3539430"/>
          </a:xfrm>
          <a:prstGeom prst="rect">
            <a:avLst/>
          </a:prstGeom>
          <a:noFill/>
        </p:spPr>
        <p:txBody>
          <a:bodyPr wrap="square" rtlCol="0">
            <a:spAutoFit/>
          </a:bodyPr>
          <a:lstStyle/>
          <a:p>
            <a:r>
              <a:rPr lang="en-US" sz="4400" b="1" dirty="0" smtClean="0"/>
              <a:t>What is Geothermal Heating and Cooling?</a:t>
            </a:r>
            <a:endParaRPr lang="en-US" sz="4400" dirty="0" smtClean="0"/>
          </a:p>
          <a:p>
            <a:pPr algn="just"/>
            <a:endParaRPr lang="en-US" sz="1800" dirty="0" smtClean="0"/>
          </a:p>
          <a:p>
            <a:r>
              <a:rPr lang="en-US" sz="3200" dirty="0" smtClean="0"/>
              <a:t>Conventional heating and cooling systems use air to transfer heat into and out of buildings.  Geothermal systems use the nearly constant temperature of the ground as a heat source in the winter and as a heat sink in the summer.  Properly designed and installed, these systems can heat and cool efficiently.  Because these systems are often intimately connected with underground sources of drinking water, the North Carolina Underground Injection Control (UIC) Program of the Division of Water Quality regulates the construction and operation of these systems in order to keep the ground water suitable for drinking.</a:t>
            </a:r>
            <a:endParaRPr lang="en-US" sz="3200" dirty="0"/>
          </a:p>
        </p:txBody>
      </p:sp>
      <p:sp>
        <p:nvSpPr>
          <p:cNvPr id="64" name="TextBox 63"/>
          <p:cNvSpPr txBox="1"/>
          <p:nvPr/>
        </p:nvSpPr>
        <p:spPr>
          <a:xfrm>
            <a:off x="26974800" y="3124200"/>
            <a:ext cx="23164800" cy="3200876"/>
          </a:xfrm>
          <a:prstGeom prst="rect">
            <a:avLst/>
          </a:prstGeom>
          <a:noFill/>
        </p:spPr>
        <p:txBody>
          <a:bodyPr wrap="square" rtlCol="0">
            <a:spAutoFit/>
          </a:bodyPr>
          <a:lstStyle/>
          <a:p>
            <a:r>
              <a:rPr lang="en-US" sz="4400" b="1" dirty="0" smtClean="0"/>
              <a:t>What Regulations and Permits Do You Need to Know About?</a:t>
            </a:r>
            <a:endParaRPr lang="en-US" sz="4400" dirty="0" smtClean="0"/>
          </a:p>
          <a:p>
            <a:pPr algn="just"/>
            <a:endParaRPr lang="en-US" sz="3000" dirty="0" smtClean="0"/>
          </a:p>
          <a:p>
            <a:r>
              <a:rPr lang="en-US" sz="3200" dirty="0" smtClean="0"/>
              <a:t>Proper well construction and maintenance can protect human health and ground water quality, plus help avoid problems with heat pump system operation.  As with other well types, only certified well drillers are permitted to construct wells for geothermal heating and cooling systems.  Permits are only required for open loop systems.  </a:t>
            </a:r>
            <a:r>
              <a:rPr lang="en-US" sz="3200" dirty="0" smtClean="0"/>
              <a:t>Closed-loop systems </a:t>
            </a:r>
            <a:r>
              <a:rPr lang="en-US" sz="3200" dirty="0" smtClean="0"/>
              <a:t>are considered “deemed permitted” when constructed and operated in accordance with the rules.</a:t>
            </a:r>
            <a:endParaRPr lang="en-US" sz="3200" dirty="0"/>
          </a:p>
        </p:txBody>
      </p:sp>
      <p:sp>
        <p:nvSpPr>
          <p:cNvPr id="67" name="TextBox 66"/>
          <p:cNvSpPr txBox="1"/>
          <p:nvPr/>
        </p:nvSpPr>
        <p:spPr>
          <a:xfrm>
            <a:off x="1295400" y="13587710"/>
            <a:ext cx="12039600" cy="5663089"/>
          </a:xfrm>
          <a:prstGeom prst="rect">
            <a:avLst/>
          </a:prstGeom>
          <a:noFill/>
        </p:spPr>
        <p:txBody>
          <a:bodyPr wrap="square" rtlCol="0">
            <a:spAutoFit/>
          </a:bodyPr>
          <a:lstStyle/>
          <a:p>
            <a:r>
              <a:rPr lang="en-US" sz="4400" b="1" dirty="0" smtClean="0"/>
              <a:t>Open Loop Heat Pump Systems</a:t>
            </a:r>
            <a:endParaRPr lang="en-US" sz="4400" dirty="0" smtClean="0"/>
          </a:p>
          <a:p>
            <a:pPr algn="just"/>
            <a:endParaRPr lang="en-US" sz="3000" dirty="0" smtClean="0"/>
          </a:p>
          <a:p>
            <a:r>
              <a:rPr lang="en-US" sz="3200" dirty="0" smtClean="0"/>
              <a:t>Open loop heat pump systems operate by withdrawing water from a well, circulating it through the heating/cooling system, and returning the water to the source well or another well.  This system is often used with an existing water supply well and utilize separate wells for water supply and water return or may use a single well for both supply and return.  The wells used for these systems have the same grouting and casing requirements as water supply wells.  A permit is required to construct and operate this type of system, but currently there is no permit application fee</a:t>
            </a:r>
            <a:r>
              <a:rPr lang="en-US" sz="3200" dirty="0" smtClean="0"/>
              <a:t>.</a:t>
            </a:r>
            <a:r>
              <a:rPr lang="en-US" sz="3000" dirty="0" smtClean="0"/>
              <a:t> </a:t>
            </a:r>
            <a:endParaRPr lang="en-US" sz="3000" dirty="0"/>
          </a:p>
        </p:txBody>
      </p:sp>
      <p:sp>
        <p:nvSpPr>
          <p:cNvPr id="68" name="TextBox 67"/>
          <p:cNvSpPr txBox="1"/>
          <p:nvPr/>
        </p:nvSpPr>
        <p:spPr>
          <a:xfrm>
            <a:off x="34899600" y="26136600"/>
            <a:ext cx="14935200" cy="4462760"/>
          </a:xfrm>
          <a:prstGeom prst="rect">
            <a:avLst/>
          </a:prstGeom>
          <a:noFill/>
        </p:spPr>
        <p:txBody>
          <a:bodyPr wrap="square" rtlCol="0">
            <a:spAutoFit/>
          </a:bodyPr>
          <a:lstStyle/>
          <a:p>
            <a:r>
              <a:rPr lang="en-US" sz="4400" b="1" dirty="0" smtClean="0"/>
              <a:t>"Pump and Dump" Heat Pump Systems</a:t>
            </a:r>
            <a:endParaRPr lang="en-US" sz="4400" dirty="0" smtClean="0"/>
          </a:p>
          <a:p>
            <a:pPr algn="just"/>
            <a:endParaRPr lang="en-US" sz="3000" dirty="0" smtClean="0"/>
          </a:p>
          <a:p>
            <a:pPr algn="just"/>
            <a:r>
              <a:rPr lang="en-US" sz="3000" dirty="0" smtClean="0"/>
              <a:t>So-called “pump and dump” systems are heat pump wells that withdraw groundwater but do not re-inject the heat pump effluent.  They are regulated only as water supply wells under 15A NCAC 2C .0100, “Well Construction Standards – Criteria and Standards Applicable to Water Supply Wells and Certain Other Wells”.  No State permit is required for these systems unless the total design flow rate is greater than or equal to 100,000 gallons per day.  Interested parties should check with county and municipal authorities for any other applicable rules and regulations.</a:t>
            </a:r>
            <a:endParaRPr lang="en-US" sz="3000" dirty="0"/>
          </a:p>
        </p:txBody>
      </p:sp>
      <p:sp>
        <p:nvSpPr>
          <p:cNvPr id="69" name="TextBox 68"/>
          <p:cNvSpPr txBox="1"/>
          <p:nvPr/>
        </p:nvSpPr>
        <p:spPr>
          <a:xfrm>
            <a:off x="31165800" y="11046559"/>
            <a:ext cx="12649200" cy="5970865"/>
          </a:xfrm>
          <a:prstGeom prst="rect">
            <a:avLst/>
          </a:prstGeom>
          <a:noFill/>
        </p:spPr>
        <p:txBody>
          <a:bodyPr wrap="square" rtlCol="0">
            <a:spAutoFit/>
          </a:bodyPr>
          <a:lstStyle/>
          <a:p>
            <a:pPr marL="504825" indent="-504825">
              <a:buFont typeface="Arial" pitchFamily="34" charset="0"/>
              <a:buChar char="•"/>
            </a:pPr>
            <a:r>
              <a:rPr lang="en-US" sz="3200" dirty="0" smtClean="0"/>
              <a:t>Closed-loop </a:t>
            </a:r>
            <a:r>
              <a:rPr lang="en-US" sz="3200" dirty="0" smtClean="0"/>
              <a:t>mixed fluid heating and cooling systems include traditional </a:t>
            </a:r>
            <a:r>
              <a:rPr lang="en-US" sz="3200" dirty="0" smtClean="0"/>
              <a:t>   glycol-based </a:t>
            </a:r>
            <a:r>
              <a:rPr lang="en-US" sz="3200" dirty="0" smtClean="0"/>
              <a:t>closed-loop systems as well as “direct expansion” or “direct exchange” systems.  These systems are deemed permitted when constructed and operated in accordance with the rules.  The person responsible for construction of the wells must submit notification of intent to construct prior to construction of the wells. </a:t>
            </a:r>
          </a:p>
          <a:p>
            <a:pPr marL="481013" indent="-481013" algn="just">
              <a:tabLst>
                <a:tab pos="481013" algn="l"/>
              </a:tabLst>
            </a:pPr>
            <a:endParaRPr lang="en-US" sz="3000" dirty="0" smtClean="0"/>
          </a:p>
          <a:p>
            <a:pPr marL="481013" indent="-481013" algn="just">
              <a:buFont typeface="Arial" pitchFamily="34" charset="0"/>
              <a:buChar char="•"/>
              <a:tabLst>
                <a:tab pos="481013" algn="l"/>
              </a:tabLst>
            </a:pPr>
            <a:r>
              <a:rPr lang="en-US" sz="3200" dirty="0" smtClean="0"/>
              <a:t>Closed-loop water-only geothermal injection wells circulate potable water within a closed-loop of pipe.  As like the closed-loop mixed fluid wells, these wells are deemed permitted and the person responsible for construction of the wells must submit notification of intent to construct prior to construction of the wells</a:t>
            </a:r>
            <a:r>
              <a:rPr lang="en-US" sz="3200" dirty="0" smtClean="0"/>
              <a:t>.</a:t>
            </a:r>
            <a:endParaRPr lang="en-US" sz="3000" dirty="0" smtClean="0"/>
          </a:p>
        </p:txBody>
      </p:sp>
      <p:sp>
        <p:nvSpPr>
          <p:cNvPr id="71" name="TextBox 70"/>
          <p:cNvSpPr txBox="1"/>
          <p:nvPr/>
        </p:nvSpPr>
        <p:spPr>
          <a:xfrm>
            <a:off x="1295400" y="26093440"/>
            <a:ext cx="10134600" cy="5847755"/>
          </a:xfrm>
          <a:prstGeom prst="rect">
            <a:avLst/>
          </a:prstGeom>
          <a:noFill/>
        </p:spPr>
        <p:txBody>
          <a:bodyPr wrap="square" rtlCol="0">
            <a:spAutoFit/>
          </a:bodyPr>
          <a:lstStyle/>
          <a:p>
            <a:r>
              <a:rPr lang="en-US" sz="4400" b="1" dirty="0" smtClean="0"/>
              <a:t>Horizontal Closed Loop Heat Pump Systems</a:t>
            </a:r>
            <a:endParaRPr lang="en-US" sz="4400" dirty="0" smtClean="0"/>
          </a:p>
          <a:p>
            <a:pPr algn="just"/>
            <a:endParaRPr lang="en-US" sz="3000" dirty="0" smtClean="0"/>
          </a:p>
          <a:p>
            <a:r>
              <a:rPr lang="en-US" sz="3200" dirty="0" smtClean="0"/>
              <a:t>Horizontal closed-loop heat pump systems operate just like vertical closed-loop systems except that the continuous piping is placed in trenches in the ground.  A variation of this type has the piping located in a pond or lake, exchanging heat with the water body instead of the ground.  A permit is not required for this type of system, but interested parties should check with county and municipal authorities for any other applicable rules and regulations.</a:t>
            </a:r>
            <a:endParaRPr lang="en-US" sz="3200" dirty="0"/>
          </a:p>
        </p:txBody>
      </p:sp>
      <p:sp>
        <p:nvSpPr>
          <p:cNvPr id="73" name="TextBox 72"/>
          <p:cNvSpPr txBox="1"/>
          <p:nvPr/>
        </p:nvSpPr>
        <p:spPr>
          <a:xfrm>
            <a:off x="22250400" y="14935200"/>
            <a:ext cx="6858000" cy="7478970"/>
          </a:xfrm>
          <a:prstGeom prst="rect">
            <a:avLst/>
          </a:prstGeom>
          <a:noFill/>
        </p:spPr>
        <p:txBody>
          <a:bodyPr wrap="square" rtlCol="0">
            <a:spAutoFit/>
          </a:bodyPr>
          <a:lstStyle/>
          <a:p>
            <a:pPr algn="ctr"/>
            <a:r>
              <a:rPr lang="en-US" sz="4000" b="1" u="sng" dirty="0" smtClean="0"/>
              <a:t>Four Main Types of Systems</a:t>
            </a:r>
            <a:endParaRPr lang="en-US" sz="4000" u="sng" dirty="0" smtClean="0"/>
          </a:p>
          <a:p>
            <a:pPr lvl="0" algn="ctr"/>
            <a:endParaRPr lang="en-US" sz="3600" dirty="0" smtClean="0"/>
          </a:p>
          <a:p>
            <a:pPr lvl="0" algn="ctr"/>
            <a:r>
              <a:rPr lang="en-US" sz="4000" dirty="0" smtClean="0"/>
              <a:t>Vertical Closed Loop Heat Pump Systems</a:t>
            </a:r>
          </a:p>
          <a:p>
            <a:pPr lvl="0" algn="ctr"/>
            <a:endParaRPr lang="en-US" sz="3600" dirty="0" smtClean="0"/>
          </a:p>
          <a:p>
            <a:pPr lvl="0" algn="ctr"/>
            <a:r>
              <a:rPr lang="en-US" sz="4000" dirty="0" smtClean="0"/>
              <a:t>Horizontal Closed Loop Heat Pump Systems</a:t>
            </a:r>
          </a:p>
          <a:p>
            <a:pPr lvl="0" algn="ctr"/>
            <a:endParaRPr lang="en-US" sz="3600" dirty="0" smtClean="0"/>
          </a:p>
          <a:p>
            <a:pPr lvl="0" algn="ctr"/>
            <a:r>
              <a:rPr lang="en-US" sz="4000" dirty="0" smtClean="0"/>
              <a:t>Open Loop Heat Pump Systems</a:t>
            </a:r>
          </a:p>
          <a:p>
            <a:pPr lvl="0" algn="ctr"/>
            <a:endParaRPr lang="en-US" sz="3600" dirty="0" smtClean="0"/>
          </a:p>
          <a:p>
            <a:pPr lvl="0" algn="ctr"/>
            <a:r>
              <a:rPr lang="en-US" sz="4000" dirty="0" smtClean="0"/>
              <a:t>"Pump and Dump" Heat Pump Systems</a:t>
            </a:r>
            <a:endParaRPr lang="en-US" sz="3000" dirty="0" smtClean="0"/>
          </a:p>
        </p:txBody>
      </p:sp>
      <p:pic>
        <p:nvPicPr>
          <p:cNvPr id="3074" name="Picture 2" descr="http://www.energysavers.gov/images/closed_loop_system_horiz.gif"/>
          <p:cNvPicPr>
            <a:picLocks noChangeAspect="1" noChangeArrowheads="1"/>
          </p:cNvPicPr>
          <p:nvPr/>
        </p:nvPicPr>
        <p:blipFill>
          <a:blip r:embed="rId6" cstate="print"/>
          <a:srcRect/>
          <a:stretch>
            <a:fillRect/>
          </a:stretch>
        </p:blipFill>
        <p:spPr bwMode="auto">
          <a:xfrm>
            <a:off x="11931316" y="26138986"/>
            <a:ext cx="5594684" cy="5331614"/>
          </a:xfrm>
          <a:prstGeom prst="rect">
            <a:avLst/>
          </a:prstGeom>
          <a:noFill/>
          <a:ln w="25400">
            <a:solidFill>
              <a:schemeClr val="tx1"/>
            </a:solidFill>
          </a:ln>
        </p:spPr>
      </p:pic>
      <p:pic>
        <p:nvPicPr>
          <p:cNvPr id="3076" name="Picture 4" descr="http://www.slaterwells.com/nss-folder/pictures/vertical_geothermal_ground_loops.gif"/>
          <p:cNvPicPr>
            <a:picLocks noChangeAspect="1" noChangeArrowheads="1"/>
          </p:cNvPicPr>
          <p:nvPr/>
        </p:nvPicPr>
        <p:blipFill>
          <a:blip r:embed="rId7" cstate="print"/>
          <a:srcRect/>
          <a:stretch>
            <a:fillRect/>
          </a:stretch>
        </p:blipFill>
        <p:spPr bwMode="auto">
          <a:xfrm>
            <a:off x="31623000" y="17920764"/>
            <a:ext cx="5555376" cy="5625036"/>
          </a:xfrm>
          <a:prstGeom prst="rect">
            <a:avLst/>
          </a:prstGeom>
          <a:noFill/>
          <a:ln w="25400">
            <a:solidFill>
              <a:schemeClr val="tx1"/>
            </a:solidFill>
          </a:ln>
        </p:spPr>
      </p:pic>
      <p:pic>
        <p:nvPicPr>
          <p:cNvPr id="3078" name="Picture 6" descr="http://www.click4climate.com/images/open_loop_system.gif"/>
          <p:cNvPicPr>
            <a:picLocks noChangeAspect="1" noChangeArrowheads="1"/>
          </p:cNvPicPr>
          <p:nvPr/>
        </p:nvPicPr>
        <p:blipFill>
          <a:blip r:embed="rId8" cstate="print"/>
          <a:srcRect/>
          <a:stretch>
            <a:fillRect/>
          </a:stretch>
        </p:blipFill>
        <p:spPr bwMode="auto">
          <a:xfrm>
            <a:off x="14001866" y="13686974"/>
            <a:ext cx="5505334" cy="5591626"/>
          </a:xfrm>
          <a:prstGeom prst="rect">
            <a:avLst/>
          </a:prstGeom>
          <a:noFill/>
          <a:ln w="25400">
            <a:solidFill>
              <a:schemeClr val="tx1"/>
            </a:solidFill>
          </a:ln>
        </p:spPr>
      </p:pic>
      <p:pic>
        <p:nvPicPr>
          <p:cNvPr id="3080" name="Picture 8" descr="http://minnesotageothermalheatpumpassociation.com/wp-content/uploads/2009/09/open_residential_color-300x233.jpg"/>
          <p:cNvPicPr>
            <a:picLocks noChangeAspect="1" noChangeArrowheads="1"/>
          </p:cNvPicPr>
          <p:nvPr/>
        </p:nvPicPr>
        <p:blipFill>
          <a:blip r:embed="rId9" cstate="print"/>
          <a:srcRect/>
          <a:stretch>
            <a:fillRect/>
          </a:stretch>
        </p:blipFill>
        <p:spPr bwMode="auto">
          <a:xfrm>
            <a:off x="27203400" y="26136600"/>
            <a:ext cx="6757432" cy="5334000"/>
          </a:xfrm>
          <a:prstGeom prst="rect">
            <a:avLst/>
          </a:prstGeom>
          <a:noFill/>
          <a:ln w="25400">
            <a:solidFill>
              <a:schemeClr val="tx1"/>
            </a:solidFill>
          </a:ln>
        </p:spPr>
      </p:pic>
      <p:sp>
        <p:nvSpPr>
          <p:cNvPr id="35" name="TextBox 34"/>
          <p:cNvSpPr txBox="1"/>
          <p:nvPr/>
        </p:nvSpPr>
        <p:spPr>
          <a:xfrm>
            <a:off x="27127200" y="8204299"/>
            <a:ext cx="22860000" cy="2246769"/>
          </a:xfrm>
          <a:prstGeom prst="rect">
            <a:avLst/>
          </a:prstGeom>
          <a:noFill/>
        </p:spPr>
        <p:txBody>
          <a:bodyPr wrap="square" rtlCol="0">
            <a:spAutoFit/>
          </a:bodyPr>
          <a:lstStyle/>
          <a:p>
            <a:r>
              <a:rPr lang="en-US" sz="4400" b="1" dirty="0" smtClean="0"/>
              <a:t>Vertical Closed Loop Heat Pump Systems</a:t>
            </a:r>
            <a:endParaRPr lang="en-US" sz="4400" dirty="0" smtClean="0"/>
          </a:p>
          <a:p>
            <a:r>
              <a:rPr lang="en-US" sz="3200" dirty="0" smtClean="0"/>
              <a:t>Vertical closed-loop heat pump systems operate by </a:t>
            </a:r>
            <a:r>
              <a:rPr lang="en-US" sz="3200" dirty="0" err="1" smtClean="0"/>
              <a:t>recirculating</a:t>
            </a:r>
            <a:r>
              <a:rPr lang="en-US" sz="3200" dirty="0" smtClean="0"/>
              <a:t> a liquid or gas within continuous piping that is enclosed in a well.  The continuous piping exchanges heat with the subsurface without direct contact between the </a:t>
            </a:r>
            <a:r>
              <a:rPr lang="en-US" sz="3200" dirty="0" err="1" smtClean="0"/>
              <a:t>recirculating</a:t>
            </a:r>
            <a:r>
              <a:rPr lang="en-US" sz="3200" dirty="0" smtClean="0"/>
              <a:t> liquid and the subsurface.  These types of systems are differentiated according to the nature of the </a:t>
            </a:r>
            <a:r>
              <a:rPr lang="en-US" sz="3200" dirty="0" err="1" smtClean="0"/>
              <a:t>recirculating</a:t>
            </a:r>
            <a:r>
              <a:rPr lang="en-US" sz="3200" dirty="0" smtClean="0"/>
              <a:t> </a:t>
            </a:r>
            <a:r>
              <a:rPr lang="en-US" sz="3200" dirty="0" smtClean="0"/>
              <a:t>fluid:</a:t>
            </a:r>
            <a:endParaRPr lang="en-US" sz="3200" dirty="0"/>
          </a:p>
        </p:txBody>
      </p:sp>
      <p:sp>
        <p:nvSpPr>
          <p:cNvPr id="36" name="TextBox 35"/>
          <p:cNvSpPr txBox="1"/>
          <p:nvPr/>
        </p:nvSpPr>
        <p:spPr>
          <a:xfrm>
            <a:off x="37566600" y="17526000"/>
            <a:ext cx="12268200" cy="6494085"/>
          </a:xfrm>
          <a:prstGeom prst="rect">
            <a:avLst/>
          </a:prstGeom>
          <a:noFill/>
        </p:spPr>
        <p:txBody>
          <a:bodyPr wrap="square" rtlCol="0">
            <a:spAutoFit/>
          </a:bodyPr>
          <a:lstStyle/>
          <a:p>
            <a:pPr marL="850900" indent="-850900">
              <a:buFont typeface="Arial" pitchFamily="34" charset="0"/>
              <a:buChar char="•"/>
            </a:pPr>
            <a:r>
              <a:rPr lang="en-US" sz="3200" dirty="0" smtClean="0"/>
              <a:t>Closed-loop geothermal heat pump injection wells of either type must be grouted the full length of the borehole.  In addition, the well must be constructed so that different aquifers or zones are not interconnected by the borehole.  The types of approved grouts are the same as for water supply wells listed under 15A NCAC 02C .0100. </a:t>
            </a:r>
            <a:r>
              <a:rPr lang="en-US" sz="3200" dirty="0" smtClean="0"/>
              <a:t>  </a:t>
            </a:r>
          </a:p>
          <a:p>
            <a:endParaRPr lang="en-US" sz="3200" dirty="0" smtClean="0"/>
          </a:p>
          <a:p>
            <a:pPr marL="850900" indent="-850900">
              <a:buFont typeface="Arial" pitchFamily="34" charset="0"/>
              <a:buChar char="•"/>
            </a:pPr>
            <a:r>
              <a:rPr lang="en-US" sz="3200" dirty="0" smtClean="0"/>
              <a:t>All </a:t>
            </a:r>
            <a:r>
              <a:rPr lang="en-US" sz="3200" dirty="0" smtClean="0"/>
              <a:t>closed-loop wells have setback requirements from potential sources of contamination.  For a complete list of setbacks, please refer to the 15A NCAC 02C .0200 </a:t>
            </a:r>
            <a:r>
              <a:rPr lang="en-US" sz="3200" dirty="0" smtClean="0"/>
              <a:t>rules.  In </a:t>
            </a:r>
            <a:r>
              <a:rPr lang="en-US" sz="3200" dirty="0" smtClean="0"/>
              <a:t>addition to State requirements</a:t>
            </a:r>
            <a:r>
              <a:rPr lang="en-US" sz="3200" smtClean="0"/>
              <a:t>, </a:t>
            </a:r>
            <a:r>
              <a:rPr lang="en-US" sz="3200" smtClean="0"/>
              <a:t>Counties </a:t>
            </a:r>
            <a:r>
              <a:rPr lang="en-US" sz="3200" dirty="0" smtClean="0"/>
              <a:t>or </a:t>
            </a:r>
            <a:r>
              <a:rPr lang="en-US" sz="3200" dirty="0" smtClean="0"/>
              <a:t>municipalities may have additional requirements for construction and operation of geothermal heat pump systems.</a:t>
            </a:r>
            <a:endParaRPr lang="en-US" sz="3200" dirty="0"/>
          </a:p>
        </p:txBody>
      </p:sp>
      <p:sp>
        <p:nvSpPr>
          <p:cNvPr id="25" name="TextBox 24"/>
          <p:cNvSpPr txBox="1"/>
          <p:nvPr/>
        </p:nvSpPr>
        <p:spPr>
          <a:xfrm>
            <a:off x="1295400" y="19688413"/>
            <a:ext cx="18364200" cy="4493538"/>
          </a:xfrm>
          <a:prstGeom prst="rect">
            <a:avLst/>
          </a:prstGeom>
          <a:noFill/>
        </p:spPr>
        <p:txBody>
          <a:bodyPr wrap="square" rtlCol="0">
            <a:spAutoFit/>
          </a:bodyPr>
          <a:lstStyle/>
          <a:p>
            <a:r>
              <a:rPr lang="en-US" sz="3200" dirty="0" smtClean="0"/>
              <a:t> </a:t>
            </a:r>
            <a:r>
              <a:rPr lang="en-US" sz="3200" dirty="0" smtClean="0"/>
              <a:t>Following </a:t>
            </a:r>
            <a:r>
              <a:rPr lang="en-US" sz="3200" dirty="0" smtClean="0"/>
              <a:t>receipt of an application for a permit for this type of well, an inspector will visit the site to determine its suitability for construction of the proposed injection well.  If the application is approved, a permit for construction and operation of the injection well will be issued.  After construction of the well and heat pump system is complete, the inspector will return to the site to inspect the well and collect samples of the system’s influent and effluent.  If the effluent does not meet the State’s groundwater quality standards, the </a:t>
            </a:r>
            <a:r>
              <a:rPr lang="en-US" sz="3200" dirty="0" err="1" smtClean="0"/>
              <a:t>permittee</a:t>
            </a:r>
            <a:r>
              <a:rPr lang="en-US" sz="3200" dirty="0" smtClean="0"/>
              <a:t> will be required to take action to identify and correct the problem; otherwise, they will be allowed to continue operation of the system as long as they keep the permit valid.  Permits are usually issued for five year intervals.</a:t>
            </a:r>
          </a:p>
          <a:p>
            <a:pPr algn="just"/>
            <a:endParaRPr lang="en-US" sz="3000" dirty="0"/>
          </a:p>
        </p:txBody>
      </p:sp>
      <p:pic>
        <p:nvPicPr>
          <p:cNvPr id="26" name="Picture 25" descr="lake loop.jpg"/>
          <p:cNvPicPr>
            <a:picLocks noChangeAspect="1"/>
          </p:cNvPicPr>
          <p:nvPr/>
        </p:nvPicPr>
        <p:blipFill>
          <a:blip r:embed="rId10" cstate="print"/>
          <a:stretch>
            <a:fillRect/>
          </a:stretch>
        </p:blipFill>
        <p:spPr>
          <a:xfrm>
            <a:off x="18644804" y="26117550"/>
            <a:ext cx="5281996" cy="5353050"/>
          </a:xfrm>
          <a:prstGeom prst="rect">
            <a:avLst/>
          </a:prstGeom>
          <a:ln w="25400">
            <a:solidFill>
              <a:schemeClr val="tx1"/>
            </a:solidFill>
          </a:ln>
        </p:spPr>
      </p:pic>
      <p:pic>
        <p:nvPicPr>
          <p:cNvPr id="30" name="Picture 29" descr="dx_illustration.jpg"/>
          <p:cNvPicPr>
            <a:picLocks noChangeAspect="1"/>
          </p:cNvPicPr>
          <p:nvPr/>
        </p:nvPicPr>
        <p:blipFill>
          <a:blip r:embed="rId11" cstate="print"/>
          <a:stretch>
            <a:fillRect/>
          </a:stretch>
        </p:blipFill>
        <p:spPr>
          <a:xfrm>
            <a:off x="44196000" y="11049000"/>
            <a:ext cx="5638800" cy="5638800"/>
          </a:xfrm>
          <a:prstGeom prst="rect">
            <a:avLst/>
          </a:prstGeom>
          <a:ln w="25400">
            <a:solidFill>
              <a:schemeClr val="tx1"/>
            </a:solidFill>
          </a:ln>
        </p:spPr>
      </p:pic>
      <p:cxnSp>
        <p:nvCxnSpPr>
          <p:cNvPr id="40" name="Straight Connector 39"/>
          <p:cNvCxnSpPr/>
          <p:nvPr/>
        </p:nvCxnSpPr>
        <p:spPr>
          <a:xfrm rot="5400000">
            <a:off x="24955500" y="9563100"/>
            <a:ext cx="31242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a:off x="42176700" y="16116300"/>
            <a:ext cx="16078200" cy="0"/>
          </a:xfrm>
          <a:prstGeom prst="line">
            <a:avLst/>
          </a:prstGeom>
          <a:ln w="63500" cap="sq">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26517600" y="8001000"/>
            <a:ext cx="23698200" cy="0"/>
          </a:xfrm>
          <a:prstGeom prst="line">
            <a:avLst/>
          </a:prstGeom>
          <a:ln w="63500" cap="sq">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6517600" y="11125200"/>
            <a:ext cx="4419600" cy="0"/>
          </a:xfrm>
          <a:prstGeom prst="line">
            <a:avLst/>
          </a:prstGeom>
          <a:ln w="63500" cap="sq">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24422100" y="17640300"/>
            <a:ext cx="13030200" cy="0"/>
          </a:xfrm>
          <a:prstGeom prst="line">
            <a:avLst/>
          </a:prstGeom>
          <a:ln w="63500" cap="sq">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31013400" y="24155400"/>
            <a:ext cx="19202400" cy="0"/>
          </a:xfrm>
          <a:prstGeom prst="line">
            <a:avLst/>
          </a:prstGeom>
          <a:ln w="63500" cap="sq">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9677400" y="6553200"/>
            <a:ext cx="3733800" cy="1384995"/>
          </a:xfrm>
          <a:prstGeom prst="rect">
            <a:avLst/>
          </a:prstGeom>
          <a:solidFill>
            <a:schemeClr val="bg1"/>
          </a:solidFill>
        </p:spPr>
        <p:txBody>
          <a:bodyPr wrap="square" rtlCol="0">
            <a:spAutoFit/>
          </a:bodyPr>
          <a:lstStyle/>
          <a:p>
            <a:pPr algn="ctr"/>
            <a:r>
              <a:rPr lang="en-US" sz="2800" b="1" dirty="0" smtClean="0"/>
              <a:t>Residential</a:t>
            </a:r>
          </a:p>
          <a:p>
            <a:pPr algn="ctr"/>
            <a:r>
              <a:rPr lang="en-US" sz="2800" b="1" dirty="0" err="1" smtClean="0"/>
              <a:t>GeoExchange</a:t>
            </a:r>
            <a:r>
              <a:rPr lang="en-US" sz="2800" b="1" dirty="0" smtClean="0"/>
              <a:t> System</a:t>
            </a:r>
          </a:p>
          <a:p>
            <a:pPr algn="ctr"/>
            <a:r>
              <a:rPr lang="en-US" sz="2800" b="1" dirty="0" smtClean="0"/>
              <a:t>(Cooling Mode)</a:t>
            </a:r>
            <a:endParaRPr lang="en-US" sz="2800" b="1" dirty="0"/>
          </a:p>
        </p:txBody>
      </p:sp>
      <p:sp>
        <p:nvSpPr>
          <p:cNvPr id="50" name="TextBox 49"/>
          <p:cNvSpPr txBox="1"/>
          <p:nvPr/>
        </p:nvSpPr>
        <p:spPr>
          <a:xfrm>
            <a:off x="20574000" y="6553200"/>
            <a:ext cx="3733800" cy="1384995"/>
          </a:xfrm>
          <a:prstGeom prst="rect">
            <a:avLst/>
          </a:prstGeom>
          <a:solidFill>
            <a:schemeClr val="bg1"/>
          </a:solidFill>
        </p:spPr>
        <p:txBody>
          <a:bodyPr wrap="square" rtlCol="0">
            <a:spAutoFit/>
          </a:bodyPr>
          <a:lstStyle/>
          <a:p>
            <a:pPr algn="ctr"/>
            <a:r>
              <a:rPr lang="en-US" sz="2800" b="1" dirty="0" smtClean="0"/>
              <a:t>Residential</a:t>
            </a:r>
          </a:p>
          <a:p>
            <a:pPr algn="ctr"/>
            <a:r>
              <a:rPr lang="en-US" sz="2800" b="1" dirty="0" err="1" smtClean="0"/>
              <a:t>GeoExchange</a:t>
            </a:r>
            <a:r>
              <a:rPr lang="en-US" sz="2800" b="1" dirty="0" smtClean="0"/>
              <a:t> System</a:t>
            </a:r>
          </a:p>
          <a:p>
            <a:pPr algn="ctr"/>
            <a:r>
              <a:rPr lang="en-US" sz="2800" b="1" dirty="0" smtClean="0"/>
              <a:t>(Heating Mode)</a:t>
            </a:r>
            <a:endParaRPr lang="en-US" sz="28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TotalTime>
  <Words>735</Words>
  <Application>Microsoft Office PowerPoint</Application>
  <PresentationFormat>Custom</PresentationFormat>
  <Paragraphs>41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NC DENR DWQ</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Smith</dc:creator>
  <cp:lastModifiedBy>Eric Smith</cp:lastModifiedBy>
  <cp:revision>152</cp:revision>
  <dcterms:created xsi:type="dcterms:W3CDTF">2010-08-11T18:45:03Z</dcterms:created>
  <dcterms:modified xsi:type="dcterms:W3CDTF">2012-05-17T17:59:14Z</dcterms:modified>
</cp:coreProperties>
</file>